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53" r:id="rId3"/>
    <p:sldId id="327" r:id="rId4"/>
    <p:sldId id="354" r:id="rId5"/>
    <p:sldId id="336" r:id="rId6"/>
    <p:sldId id="328" r:id="rId7"/>
    <p:sldId id="337" r:id="rId8"/>
    <p:sldId id="335" r:id="rId9"/>
    <p:sldId id="352" r:id="rId10"/>
    <p:sldId id="329" r:id="rId11"/>
    <p:sldId id="356" r:id="rId12"/>
    <p:sldId id="338" r:id="rId13"/>
    <p:sldId id="341" r:id="rId14"/>
    <p:sldId id="346" r:id="rId15"/>
    <p:sldId id="340" r:id="rId16"/>
    <p:sldId id="343" r:id="rId17"/>
    <p:sldId id="347" r:id="rId18"/>
    <p:sldId id="348" r:id="rId19"/>
    <p:sldId id="349" r:id="rId20"/>
    <p:sldId id="350" r:id="rId21"/>
    <p:sldId id="351" r:id="rId22"/>
    <p:sldId id="35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an Kai" initials="XK" lastIdx="1" clrIdx="0">
    <p:extLst>
      <p:ext uri="{19B8F6BF-5375-455C-9EA6-DF929625EA0E}">
        <p15:presenceInfo xmlns:p15="http://schemas.microsoft.com/office/powerpoint/2012/main" userId="188847519f9613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uan%20Kai\Desktop\n_P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uan%20Kai\Desktop\studyforrest\best_nP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dirty="0"/>
              <a:t>PC1 to PC19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1"/>
            <c:plus>
              <c:numRef>
                <c:f>Sheet1!$C$2:$C$21</c:f>
                <c:numCache>
                  <c:formatCode>General</c:formatCode>
                  <c:ptCount val="20"/>
                  <c:pt idx="0">
                    <c:v>1.0272525925442529E-2</c:v>
                  </c:pt>
                  <c:pt idx="1">
                    <c:v>1.7779641053744587E-2</c:v>
                  </c:pt>
                  <c:pt idx="2">
                    <c:v>1.634062226477315E-2</c:v>
                  </c:pt>
                  <c:pt idx="3">
                    <c:v>1.3353079195451508E-2</c:v>
                  </c:pt>
                  <c:pt idx="4">
                    <c:v>1.3653592787248356E-2</c:v>
                  </c:pt>
                  <c:pt idx="5">
                    <c:v>1.1625231180497011E-2</c:v>
                  </c:pt>
                  <c:pt idx="6">
                    <c:v>1.2962617636881831E-2</c:v>
                  </c:pt>
                  <c:pt idx="7">
                    <c:v>1.083714445783574E-2</c:v>
                  </c:pt>
                  <c:pt idx="8">
                    <c:v>1.0684780952363969E-2</c:v>
                  </c:pt>
                  <c:pt idx="9">
                    <c:v>1.0907777775514129E-2</c:v>
                  </c:pt>
                  <c:pt idx="10">
                    <c:v>9.8758290791203882E-3</c:v>
                  </c:pt>
                  <c:pt idx="11">
                    <c:v>9.9963171218204125E-3</c:v>
                  </c:pt>
                  <c:pt idx="12">
                    <c:v>9.8965319177982663E-3</c:v>
                  </c:pt>
                  <c:pt idx="13">
                    <c:v>1.0060251289108037E-2</c:v>
                  </c:pt>
                  <c:pt idx="14">
                    <c:v>9.3628038535472843E-3</c:v>
                  </c:pt>
                  <c:pt idx="15">
                    <c:v>9.7927736622470674E-3</c:v>
                  </c:pt>
                  <c:pt idx="16">
                    <c:v>9.4901936755790155E-3</c:v>
                  </c:pt>
                  <c:pt idx="17">
                    <c:v>1.0018610881754011E-2</c:v>
                  </c:pt>
                  <c:pt idx="18">
                    <c:v>9.1516153765332561E-3</c:v>
                  </c:pt>
                </c:numCache>
              </c:numRef>
            </c:plus>
            <c:minus>
              <c:numRef>
                <c:f>Sheet1!$C$2:$C$21</c:f>
                <c:numCache>
                  <c:formatCode>General</c:formatCode>
                  <c:ptCount val="20"/>
                  <c:pt idx="0">
                    <c:v>1.0272525925442529E-2</c:v>
                  </c:pt>
                  <c:pt idx="1">
                    <c:v>1.7779641053744587E-2</c:v>
                  </c:pt>
                  <c:pt idx="2">
                    <c:v>1.634062226477315E-2</c:v>
                  </c:pt>
                  <c:pt idx="3">
                    <c:v>1.3353079195451508E-2</c:v>
                  </c:pt>
                  <c:pt idx="4">
                    <c:v>1.3653592787248356E-2</c:v>
                  </c:pt>
                  <c:pt idx="5">
                    <c:v>1.1625231180497011E-2</c:v>
                  </c:pt>
                  <c:pt idx="6">
                    <c:v>1.2962617636881831E-2</c:v>
                  </c:pt>
                  <c:pt idx="7">
                    <c:v>1.083714445783574E-2</c:v>
                  </c:pt>
                  <c:pt idx="8">
                    <c:v>1.0684780952363969E-2</c:v>
                  </c:pt>
                  <c:pt idx="9">
                    <c:v>1.0907777775514129E-2</c:v>
                  </c:pt>
                  <c:pt idx="10">
                    <c:v>9.8758290791203882E-3</c:v>
                  </c:pt>
                  <c:pt idx="11">
                    <c:v>9.9963171218204125E-3</c:v>
                  </c:pt>
                  <c:pt idx="12">
                    <c:v>9.8965319177982663E-3</c:v>
                  </c:pt>
                  <c:pt idx="13">
                    <c:v>1.0060251289108037E-2</c:v>
                  </c:pt>
                  <c:pt idx="14">
                    <c:v>9.3628038535472843E-3</c:v>
                  </c:pt>
                  <c:pt idx="15">
                    <c:v>9.7927736622470674E-3</c:v>
                  </c:pt>
                  <c:pt idx="16">
                    <c:v>9.4901936755790155E-3</c:v>
                  </c:pt>
                  <c:pt idx="17">
                    <c:v>1.0018610881754011E-2</c:v>
                  </c:pt>
                  <c:pt idx="18">
                    <c:v>9.1516153765332561E-3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Sheet1!$A$2:$A$20</c:f>
              <c:numCache>
                <c:formatCode>General</c:formatCode>
                <c:ptCount val="19"/>
                <c:pt idx="0">
                  <c:v>0.114556667</c:v>
                </c:pt>
                <c:pt idx="1">
                  <c:v>0.571658</c:v>
                </c:pt>
                <c:pt idx="2">
                  <c:v>0.81909199999999982</c:v>
                </c:pt>
                <c:pt idx="3">
                  <c:v>0.88307399999999991</c:v>
                </c:pt>
                <c:pt idx="4">
                  <c:v>0.90500199999999997</c:v>
                </c:pt>
                <c:pt idx="5">
                  <c:v>0.91848000000000019</c:v>
                </c:pt>
                <c:pt idx="6">
                  <c:v>0.92321200000000014</c:v>
                </c:pt>
                <c:pt idx="7">
                  <c:v>0.92844999999999989</c:v>
                </c:pt>
                <c:pt idx="8">
                  <c:v>0.931284</c:v>
                </c:pt>
                <c:pt idx="9">
                  <c:v>0.93492799999999998</c:v>
                </c:pt>
                <c:pt idx="10">
                  <c:v>0.93662000000000023</c:v>
                </c:pt>
                <c:pt idx="11">
                  <c:v>0.93956200000000001</c:v>
                </c:pt>
                <c:pt idx="12">
                  <c:v>0.94091599999999997</c:v>
                </c:pt>
                <c:pt idx="13">
                  <c:v>0.940612</c:v>
                </c:pt>
                <c:pt idx="14">
                  <c:v>0.94145199999999984</c:v>
                </c:pt>
                <c:pt idx="15">
                  <c:v>0.94202799999999998</c:v>
                </c:pt>
                <c:pt idx="16">
                  <c:v>0.94266799999999984</c:v>
                </c:pt>
                <c:pt idx="17">
                  <c:v>0.94330600000000009</c:v>
                </c:pt>
                <c:pt idx="18">
                  <c:v>0.94574399999999981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95-45CC-A2F0-9D60B933E3D4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1"/>
            <c:plus>
              <c:numRef>
                <c:f>Sheet1!$D$2:$D$21</c:f>
                <c:numCache>
                  <c:formatCode>General</c:formatCode>
                  <c:ptCount val="20"/>
                  <c:pt idx="0">
                    <c:v>9.3194903294117979E-3</c:v>
                  </c:pt>
                  <c:pt idx="1">
                    <c:v>2.7220333649681811E-2</c:v>
                  </c:pt>
                  <c:pt idx="2">
                    <c:v>2.5909475100819774E-2</c:v>
                  </c:pt>
                  <c:pt idx="3">
                    <c:v>2.8474479521143146E-2</c:v>
                  </c:pt>
                  <c:pt idx="4">
                    <c:v>2.7100754602040145E-2</c:v>
                  </c:pt>
                  <c:pt idx="5">
                    <c:v>2.1921570746641316E-2</c:v>
                  </c:pt>
                  <c:pt idx="6">
                    <c:v>2.2544456081263081E-2</c:v>
                  </c:pt>
                  <c:pt idx="7">
                    <c:v>2.2314394995159508E-2</c:v>
                  </c:pt>
                  <c:pt idx="8">
                    <c:v>2.2133062689108349E-2</c:v>
                  </c:pt>
                  <c:pt idx="9">
                    <c:v>1.9227923860885246E-2</c:v>
                  </c:pt>
                  <c:pt idx="10">
                    <c:v>1.8529533183542418E-2</c:v>
                  </c:pt>
                  <c:pt idx="11">
                    <c:v>1.9181478983644609E-2</c:v>
                  </c:pt>
                  <c:pt idx="12">
                    <c:v>1.8444798616412166E-2</c:v>
                  </c:pt>
                  <c:pt idx="13">
                    <c:v>1.9677882101486428E-2</c:v>
                  </c:pt>
                  <c:pt idx="14">
                    <c:v>1.9485584825711548E-2</c:v>
                  </c:pt>
                  <c:pt idx="15">
                    <c:v>2.2355062066565599E-2</c:v>
                  </c:pt>
                  <c:pt idx="16">
                    <c:v>1.9863691902564339E-2</c:v>
                  </c:pt>
                  <c:pt idx="17">
                    <c:v>1.9996878656430361E-2</c:v>
                  </c:pt>
                  <c:pt idx="18">
                    <c:v>2.101417464474873E-2</c:v>
                  </c:pt>
                </c:numCache>
              </c:numRef>
            </c:plus>
            <c:minus>
              <c:numRef>
                <c:f>Sheet1!$D$2:$D$21</c:f>
                <c:numCache>
                  <c:formatCode>General</c:formatCode>
                  <c:ptCount val="20"/>
                  <c:pt idx="0">
                    <c:v>9.3194903294117979E-3</c:v>
                  </c:pt>
                  <c:pt idx="1">
                    <c:v>2.7220333649681811E-2</c:v>
                  </c:pt>
                  <c:pt idx="2">
                    <c:v>2.5909475100819774E-2</c:v>
                  </c:pt>
                  <c:pt idx="3">
                    <c:v>2.8474479521143146E-2</c:v>
                  </c:pt>
                  <c:pt idx="4">
                    <c:v>2.7100754602040145E-2</c:v>
                  </c:pt>
                  <c:pt idx="5">
                    <c:v>2.1921570746641316E-2</c:v>
                  </c:pt>
                  <c:pt idx="6">
                    <c:v>2.2544456081263081E-2</c:v>
                  </c:pt>
                  <c:pt idx="7">
                    <c:v>2.2314394995159508E-2</c:v>
                  </c:pt>
                  <c:pt idx="8">
                    <c:v>2.2133062689108349E-2</c:v>
                  </c:pt>
                  <c:pt idx="9">
                    <c:v>1.9227923860885246E-2</c:v>
                  </c:pt>
                  <c:pt idx="10">
                    <c:v>1.8529533183542418E-2</c:v>
                  </c:pt>
                  <c:pt idx="11">
                    <c:v>1.9181478983644609E-2</c:v>
                  </c:pt>
                  <c:pt idx="12">
                    <c:v>1.8444798616412166E-2</c:v>
                  </c:pt>
                  <c:pt idx="13">
                    <c:v>1.9677882101486428E-2</c:v>
                  </c:pt>
                  <c:pt idx="14">
                    <c:v>1.9485584825711548E-2</c:v>
                  </c:pt>
                  <c:pt idx="15">
                    <c:v>2.2355062066565599E-2</c:v>
                  </c:pt>
                  <c:pt idx="16">
                    <c:v>1.9863691902564339E-2</c:v>
                  </c:pt>
                  <c:pt idx="17">
                    <c:v>1.9996878656430361E-2</c:v>
                  </c:pt>
                  <c:pt idx="18">
                    <c:v>2.101417464474873E-2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Sheet1!$B$2:$B$20</c:f>
              <c:numCache>
                <c:formatCode>General</c:formatCode>
                <c:ptCount val="19"/>
                <c:pt idx="0">
                  <c:v>9.5229999999999995E-2</c:v>
                </c:pt>
                <c:pt idx="1">
                  <c:v>0.53490599999999988</c:v>
                </c:pt>
                <c:pt idx="2">
                  <c:v>0.7698299999999999</c:v>
                </c:pt>
                <c:pt idx="3">
                  <c:v>0.82969599999999999</c:v>
                </c:pt>
                <c:pt idx="4">
                  <c:v>0.86158999999999997</c:v>
                </c:pt>
                <c:pt idx="5">
                  <c:v>0.88095600000000007</c:v>
                </c:pt>
                <c:pt idx="6">
                  <c:v>0.88201000000000007</c:v>
                </c:pt>
                <c:pt idx="7">
                  <c:v>0.89012400000000025</c:v>
                </c:pt>
                <c:pt idx="8">
                  <c:v>0.89164399999999988</c:v>
                </c:pt>
                <c:pt idx="9">
                  <c:v>0.89761200000000008</c:v>
                </c:pt>
                <c:pt idx="10">
                  <c:v>0.89878000000000013</c:v>
                </c:pt>
                <c:pt idx="11">
                  <c:v>0.90159199999999984</c:v>
                </c:pt>
                <c:pt idx="12">
                  <c:v>0.90199799999999986</c:v>
                </c:pt>
                <c:pt idx="13">
                  <c:v>0.90186600000000039</c:v>
                </c:pt>
                <c:pt idx="14">
                  <c:v>0.90277200000000013</c:v>
                </c:pt>
                <c:pt idx="15">
                  <c:v>0.90280000000000016</c:v>
                </c:pt>
                <c:pt idx="16">
                  <c:v>0.90481199999999984</c:v>
                </c:pt>
                <c:pt idx="17">
                  <c:v>0.90526199999999979</c:v>
                </c:pt>
                <c:pt idx="18">
                  <c:v>0.90749199999999974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95-45CC-A2F0-9D60B933E3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7682664"/>
        <c:axId val="307677088"/>
      </c:barChart>
      <c:catAx>
        <c:axId val="3076826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677088"/>
        <c:crosses val="autoZero"/>
        <c:auto val="1"/>
        <c:lblAlgn val="ctr"/>
        <c:lblOffset val="100"/>
        <c:noMultiLvlLbl val="0"/>
      </c:catAx>
      <c:valAx>
        <c:axId val="30767708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68266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FF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1:10:281, 284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raw!$B$1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1"/>
            <c:plus>
              <c:numRef>
                <c:f>raw!$D$2:$D$31</c:f>
                <c:numCache>
                  <c:formatCode>General</c:formatCode>
                  <c:ptCount val="30"/>
                  <c:pt idx="0">
                    <c:v>1.0272525925442529E-2</c:v>
                  </c:pt>
                  <c:pt idx="1">
                    <c:v>1.0931064170010571E-2</c:v>
                  </c:pt>
                  <c:pt idx="2">
                    <c:v>9.7089699362096146E-3</c:v>
                  </c:pt>
                  <c:pt idx="3">
                    <c:v>8.1559404049372959E-3</c:v>
                  </c:pt>
                  <c:pt idx="4">
                    <c:v>9.2025146019987306E-3</c:v>
                  </c:pt>
                  <c:pt idx="5">
                    <c:v>9.2148399334985708E-3</c:v>
                  </c:pt>
                  <c:pt idx="6">
                    <c:v>8.5260051541673904E-3</c:v>
                  </c:pt>
                  <c:pt idx="7">
                    <c:v>9.9409661669947018E-3</c:v>
                  </c:pt>
                  <c:pt idx="8">
                    <c:v>8.95594154117192E-3</c:v>
                  </c:pt>
                  <c:pt idx="9">
                    <c:v>9.0388673085858573E-3</c:v>
                  </c:pt>
                  <c:pt idx="10">
                    <c:v>9.8042954021863998E-3</c:v>
                  </c:pt>
                  <c:pt idx="11">
                    <c:v>8.4833700064695164E-3</c:v>
                  </c:pt>
                  <c:pt idx="12">
                    <c:v>8.7628800440646519E-3</c:v>
                  </c:pt>
                  <c:pt idx="13">
                    <c:v>8.9159524636088817E-3</c:v>
                  </c:pt>
                  <c:pt idx="14">
                    <c:v>9.8630132594230823E-3</c:v>
                  </c:pt>
                  <c:pt idx="15">
                    <c:v>9.3119612446692472E-3</c:v>
                  </c:pt>
                  <c:pt idx="16">
                    <c:v>1.0019677722694815E-2</c:v>
                  </c:pt>
                  <c:pt idx="17">
                    <c:v>9.2644871537620518E-3</c:v>
                  </c:pt>
                  <c:pt idx="18">
                    <c:v>9.8427192493854062E-3</c:v>
                  </c:pt>
                  <c:pt idx="19">
                    <c:v>9.9173865284940595E-3</c:v>
                  </c:pt>
                  <c:pt idx="20">
                    <c:v>1.063467324368737E-2</c:v>
                  </c:pt>
                  <c:pt idx="21">
                    <c:v>8.7609620222641928E-3</c:v>
                  </c:pt>
                  <c:pt idx="22">
                    <c:v>1.0609305532827722E-2</c:v>
                  </c:pt>
                  <c:pt idx="23">
                    <c:v>9.9474251274722699E-3</c:v>
                  </c:pt>
                  <c:pt idx="24">
                    <c:v>9.3115488328562503E-3</c:v>
                  </c:pt>
                  <c:pt idx="25">
                    <c:v>8.5418960944797732E-3</c:v>
                  </c:pt>
                  <c:pt idx="26">
                    <c:v>9.3043196360018121E-3</c:v>
                  </c:pt>
                  <c:pt idx="27">
                    <c:v>9.7087147278446043E-3</c:v>
                  </c:pt>
                  <c:pt idx="28">
                    <c:v>9.1680439874356791E-3</c:v>
                  </c:pt>
                  <c:pt idx="29">
                    <c:v>9.0583127874651909E-3</c:v>
                  </c:pt>
                </c:numCache>
              </c:numRef>
            </c:plus>
            <c:minus>
              <c:numRef>
                <c:f>raw!$D$2:$D$31</c:f>
                <c:numCache>
                  <c:formatCode>General</c:formatCode>
                  <c:ptCount val="30"/>
                  <c:pt idx="0">
                    <c:v>1.0272525925442529E-2</c:v>
                  </c:pt>
                  <c:pt idx="1">
                    <c:v>1.0931064170010571E-2</c:v>
                  </c:pt>
                  <c:pt idx="2">
                    <c:v>9.7089699362096146E-3</c:v>
                  </c:pt>
                  <c:pt idx="3">
                    <c:v>8.1559404049372959E-3</c:v>
                  </c:pt>
                  <c:pt idx="4">
                    <c:v>9.2025146019987306E-3</c:v>
                  </c:pt>
                  <c:pt idx="5">
                    <c:v>9.2148399334985708E-3</c:v>
                  </c:pt>
                  <c:pt idx="6">
                    <c:v>8.5260051541673904E-3</c:v>
                  </c:pt>
                  <c:pt idx="7">
                    <c:v>9.9409661669947018E-3</c:v>
                  </c:pt>
                  <c:pt idx="8">
                    <c:v>8.95594154117192E-3</c:v>
                  </c:pt>
                  <c:pt idx="9">
                    <c:v>9.0388673085858573E-3</c:v>
                  </c:pt>
                  <c:pt idx="10">
                    <c:v>9.8042954021863998E-3</c:v>
                  </c:pt>
                  <c:pt idx="11">
                    <c:v>8.4833700064695164E-3</c:v>
                  </c:pt>
                  <c:pt idx="12">
                    <c:v>8.7628800440646519E-3</c:v>
                  </c:pt>
                  <c:pt idx="13">
                    <c:v>8.9159524636088817E-3</c:v>
                  </c:pt>
                  <c:pt idx="14">
                    <c:v>9.8630132594230823E-3</c:v>
                  </c:pt>
                  <c:pt idx="15">
                    <c:v>9.3119612446692472E-3</c:v>
                  </c:pt>
                  <c:pt idx="16">
                    <c:v>1.0019677722694815E-2</c:v>
                  </c:pt>
                  <c:pt idx="17">
                    <c:v>9.2644871537620518E-3</c:v>
                  </c:pt>
                  <c:pt idx="18">
                    <c:v>9.8427192493854062E-3</c:v>
                  </c:pt>
                  <c:pt idx="19">
                    <c:v>9.9173865284940595E-3</c:v>
                  </c:pt>
                  <c:pt idx="20">
                    <c:v>1.063467324368737E-2</c:v>
                  </c:pt>
                  <c:pt idx="21">
                    <c:v>8.7609620222641928E-3</c:v>
                  </c:pt>
                  <c:pt idx="22">
                    <c:v>1.0609305532827722E-2</c:v>
                  </c:pt>
                  <c:pt idx="23">
                    <c:v>9.9474251274722699E-3</c:v>
                  </c:pt>
                  <c:pt idx="24">
                    <c:v>9.3115488328562503E-3</c:v>
                  </c:pt>
                  <c:pt idx="25">
                    <c:v>8.5418960944797732E-3</c:v>
                  </c:pt>
                  <c:pt idx="26">
                    <c:v>9.3043196360018121E-3</c:v>
                  </c:pt>
                  <c:pt idx="27">
                    <c:v>9.7087147278446043E-3</c:v>
                  </c:pt>
                  <c:pt idx="28">
                    <c:v>9.1680439874356791E-3</c:v>
                  </c:pt>
                  <c:pt idx="29">
                    <c:v>9.0583127874651909E-3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raw!$A$2:$A$31</c:f>
              <c:numCache>
                <c:formatCode>General</c:formatCode>
                <c:ptCount val="30"/>
                <c:pt idx="0">
                  <c:v>1</c:v>
                </c:pt>
                <c:pt idx="1">
                  <c:v>11</c:v>
                </c:pt>
                <c:pt idx="2">
                  <c:v>21</c:v>
                </c:pt>
                <c:pt idx="3">
                  <c:v>31</c:v>
                </c:pt>
                <c:pt idx="4">
                  <c:v>41</c:v>
                </c:pt>
                <c:pt idx="5">
                  <c:v>51</c:v>
                </c:pt>
                <c:pt idx="6">
                  <c:v>61</c:v>
                </c:pt>
                <c:pt idx="7">
                  <c:v>71</c:v>
                </c:pt>
                <c:pt idx="8">
                  <c:v>81</c:v>
                </c:pt>
                <c:pt idx="9">
                  <c:v>91</c:v>
                </c:pt>
                <c:pt idx="10">
                  <c:v>101</c:v>
                </c:pt>
                <c:pt idx="11">
                  <c:v>111</c:v>
                </c:pt>
                <c:pt idx="12">
                  <c:v>121</c:v>
                </c:pt>
                <c:pt idx="13">
                  <c:v>131</c:v>
                </c:pt>
                <c:pt idx="14">
                  <c:v>141</c:v>
                </c:pt>
                <c:pt idx="15">
                  <c:v>151</c:v>
                </c:pt>
                <c:pt idx="16">
                  <c:v>161</c:v>
                </c:pt>
                <c:pt idx="17">
                  <c:v>171</c:v>
                </c:pt>
                <c:pt idx="18">
                  <c:v>181</c:v>
                </c:pt>
                <c:pt idx="19">
                  <c:v>191</c:v>
                </c:pt>
                <c:pt idx="20">
                  <c:v>201</c:v>
                </c:pt>
                <c:pt idx="21">
                  <c:v>211</c:v>
                </c:pt>
                <c:pt idx="22">
                  <c:v>221</c:v>
                </c:pt>
                <c:pt idx="23">
                  <c:v>231</c:v>
                </c:pt>
                <c:pt idx="24">
                  <c:v>241</c:v>
                </c:pt>
                <c:pt idx="25">
                  <c:v>251</c:v>
                </c:pt>
                <c:pt idx="26">
                  <c:v>261</c:v>
                </c:pt>
                <c:pt idx="27">
                  <c:v>271</c:v>
                </c:pt>
                <c:pt idx="28">
                  <c:v>281</c:v>
                </c:pt>
                <c:pt idx="29">
                  <c:v>284</c:v>
                </c:pt>
              </c:numCache>
            </c:numRef>
          </c:cat>
          <c:val>
            <c:numRef>
              <c:f>raw!$B$2:$B$31</c:f>
              <c:numCache>
                <c:formatCode>General</c:formatCode>
                <c:ptCount val="30"/>
                <c:pt idx="0">
                  <c:v>0.114556667</c:v>
                </c:pt>
                <c:pt idx="1">
                  <c:v>0.936368333</c:v>
                </c:pt>
                <c:pt idx="2">
                  <c:v>0.94605833299999997</c:v>
                </c:pt>
                <c:pt idx="3">
                  <c:v>0.94791166699999996</c:v>
                </c:pt>
                <c:pt idx="4">
                  <c:v>0.94723500000000005</c:v>
                </c:pt>
                <c:pt idx="5">
                  <c:v>0.94803499999999996</c:v>
                </c:pt>
                <c:pt idx="6">
                  <c:v>0.94900833299999998</c:v>
                </c:pt>
                <c:pt idx="7">
                  <c:v>0.94949499999999998</c:v>
                </c:pt>
                <c:pt idx="8">
                  <c:v>0.94923333300000001</c:v>
                </c:pt>
                <c:pt idx="9">
                  <c:v>0.94962333300000001</c:v>
                </c:pt>
                <c:pt idx="10">
                  <c:v>0.95027499999999998</c:v>
                </c:pt>
                <c:pt idx="11">
                  <c:v>0.95099</c:v>
                </c:pt>
                <c:pt idx="12">
                  <c:v>0.95116000000000001</c:v>
                </c:pt>
                <c:pt idx="13">
                  <c:v>0.95202500000000001</c:v>
                </c:pt>
                <c:pt idx="14">
                  <c:v>0.95222166699999999</c:v>
                </c:pt>
                <c:pt idx="15">
                  <c:v>0.95267333300000001</c:v>
                </c:pt>
                <c:pt idx="16">
                  <c:v>0.95258500000000002</c:v>
                </c:pt>
                <c:pt idx="17">
                  <c:v>0.95351666700000004</c:v>
                </c:pt>
                <c:pt idx="18">
                  <c:v>0.95222333299999995</c:v>
                </c:pt>
                <c:pt idx="19">
                  <c:v>0.95346666700000005</c:v>
                </c:pt>
                <c:pt idx="20">
                  <c:v>0.952565</c:v>
                </c:pt>
                <c:pt idx="21">
                  <c:v>0.95315666700000001</c:v>
                </c:pt>
                <c:pt idx="22">
                  <c:v>0.95197833300000001</c:v>
                </c:pt>
                <c:pt idx="23">
                  <c:v>0.95138</c:v>
                </c:pt>
                <c:pt idx="24">
                  <c:v>0.95236500000000002</c:v>
                </c:pt>
                <c:pt idx="25">
                  <c:v>0.95283666700000003</c:v>
                </c:pt>
                <c:pt idx="26">
                  <c:v>0.95297833300000001</c:v>
                </c:pt>
                <c:pt idx="27">
                  <c:v>0.952955</c:v>
                </c:pt>
                <c:pt idx="28">
                  <c:v>0.95312166700000001</c:v>
                </c:pt>
                <c:pt idx="29">
                  <c:v>0.95346166700000001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DD-4B30-803D-DC97EFCB79A1}"/>
            </c:ext>
          </c:extLst>
        </c:ser>
        <c:ser>
          <c:idx val="1"/>
          <c:order val="1"/>
          <c:tx>
            <c:strRef>
              <c:f>raw!$C$1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1"/>
            <c:plus>
              <c:numRef>
                <c:f>raw!$E$2:$E$31</c:f>
                <c:numCache>
                  <c:formatCode>General</c:formatCode>
                  <c:ptCount val="30"/>
                  <c:pt idx="0">
                    <c:v>9.3194903294117979E-3</c:v>
                  </c:pt>
                  <c:pt idx="1">
                    <c:v>2.0178258101233609E-2</c:v>
                  </c:pt>
                  <c:pt idx="2">
                    <c:v>1.8799931489236872E-2</c:v>
                  </c:pt>
                  <c:pt idx="3">
                    <c:v>1.8958328618314434E-2</c:v>
                  </c:pt>
                  <c:pt idx="4">
                    <c:v>2.1522871183928965E-2</c:v>
                  </c:pt>
                  <c:pt idx="5">
                    <c:v>2.1213688882417415E-2</c:v>
                  </c:pt>
                  <c:pt idx="6">
                    <c:v>1.9660476494734295E-2</c:v>
                  </c:pt>
                  <c:pt idx="7">
                    <c:v>2.0572055706710488E-2</c:v>
                  </c:pt>
                  <c:pt idx="8">
                    <c:v>1.9403815707226255E-2</c:v>
                  </c:pt>
                  <c:pt idx="9">
                    <c:v>2.1410943463565549E-2</c:v>
                  </c:pt>
                  <c:pt idx="10">
                    <c:v>2.1061353802640518E-2</c:v>
                  </c:pt>
                  <c:pt idx="11">
                    <c:v>1.8696225929315257E-2</c:v>
                  </c:pt>
                  <c:pt idx="12">
                    <c:v>1.9266792260259617E-2</c:v>
                  </c:pt>
                  <c:pt idx="13">
                    <c:v>1.9358719379132493E-2</c:v>
                  </c:pt>
                  <c:pt idx="14">
                    <c:v>1.9055901028290426E-2</c:v>
                  </c:pt>
                  <c:pt idx="15">
                    <c:v>1.9246132078939916E-2</c:v>
                  </c:pt>
                  <c:pt idx="16">
                    <c:v>2.0568816105940562E-2</c:v>
                  </c:pt>
                  <c:pt idx="17">
                    <c:v>1.7515666587372573E-2</c:v>
                  </c:pt>
                  <c:pt idx="18">
                    <c:v>1.8837946384890256E-2</c:v>
                  </c:pt>
                  <c:pt idx="19">
                    <c:v>1.8931880519377886E-2</c:v>
                  </c:pt>
                  <c:pt idx="20">
                    <c:v>1.7497623724380407E-2</c:v>
                  </c:pt>
                  <c:pt idx="21">
                    <c:v>1.6361643071525551E-2</c:v>
                  </c:pt>
                  <c:pt idx="22">
                    <c:v>1.9637032464198862E-2</c:v>
                  </c:pt>
                  <c:pt idx="23">
                    <c:v>1.8967939687799508E-2</c:v>
                  </c:pt>
                  <c:pt idx="24">
                    <c:v>1.7307986595788659E-2</c:v>
                  </c:pt>
                  <c:pt idx="25">
                    <c:v>1.849041578764523E-2</c:v>
                  </c:pt>
                  <c:pt idx="26">
                    <c:v>1.741594166274105E-2</c:v>
                  </c:pt>
                  <c:pt idx="27">
                    <c:v>1.7509711705222333E-2</c:v>
                  </c:pt>
                  <c:pt idx="28">
                    <c:v>1.7599520561651667E-2</c:v>
                  </c:pt>
                  <c:pt idx="29">
                    <c:v>1.7511217433405377E-2</c:v>
                  </c:pt>
                </c:numCache>
              </c:numRef>
            </c:plus>
            <c:minus>
              <c:numRef>
                <c:f>raw!$E$2:$E$31</c:f>
                <c:numCache>
                  <c:formatCode>General</c:formatCode>
                  <c:ptCount val="30"/>
                  <c:pt idx="0">
                    <c:v>9.3194903294117979E-3</c:v>
                  </c:pt>
                  <c:pt idx="1">
                    <c:v>2.0178258101233609E-2</c:v>
                  </c:pt>
                  <c:pt idx="2">
                    <c:v>1.8799931489236872E-2</c:v>
                  </c:pt>
                  <c:pt idx="3">
                    <c:v>1.8958328618314434E-2</c:v>
                  </c:pt>
                  <c:pt idx="4">
                    <c:v>2.1522871183928965E-2</c:v>
                  </c:pt>
                  <c:pt idx="5">
                    <c:v>2.1213688882417415E-2</c:v>
                  </c:pt>
                  <c:pt idx="6">
                    <c:v>1.9660476494734295E-2</c:v>
                  </c:pt>
                  <c:pt idx="7">
                    <c:v>2.0572055706710488E-2</c:v>
                  </c:pt>
                  <c:pt idx="8">
                    <c:v>1.9403815707226255E-2</c:v>
                  </c:pt>
                  <c:pt idx="9">
                    <c:v>2.1410943463565549E-2</c:v>
                  </c:pt>
                  <c:pt idx="10">
                    <c:v>2.1061353802640518E-2</c:v>
                  </c:pt>
                  <c:pt idx="11">
                    <c:v>1.8696225929315257E-2</c:v>
                  </c:pt>
                  <c:pt idx="12">
                    <c:v>1.9266792260259617E-2</c:v>
                  </c:pt>
                  <c:pt idx="13">
                    <c:v>1.9358719379132493E-2</c:v>
                  </c:pt>
                  <c:pt idx="14">
                    <c:v>1.9055901028290426E-2</c:v>
                  </c:pt>
                  <c:pt idx="15">
                    <c:v>1.9246132078939916E-2</c:v>
                  </c:pt>
                  <c:pt idx="16">
                    <c:v>2.0568816105940562E-2</c:v>
                  </c:pt>
                  <c:pt idx="17">
                    <c:v>1.7515666587372573E-2</c:v>
                  </c:pt>
                  <c:pt idx="18">
                    <c:v>1.8837946384890256E-2</c:v>
                  </c:pt>
                  <c:pt idx="19">
                    <c:v>1.8931880519377886E-2</c:v>
                  </c:pt>
                  <c:pt idx="20">
                    <c:v>1.7497623724380407E-2</c:v>
                  </c:pt>
                  <c:pt idx="21">
                    <c:v>1.6361643071525551E-2</c:v>
                  </c:pt>
                  <c:pt idx="22">
                    <c:v>1.9637032464198862E-2</c:v>
                  </c:pt>
                  <c:pt idx="23">
                    <c:v>1.8967939687799508E-2</c:v>
                  </c:pt>
                  <c:pt idx="24">
                    <c:v>1.7307986595788659E-2</c:v>
                  </c:pt>
                  <c:pt idx="25">
                    <c:v>1.849041578764523E-2</c:v>
                  </c:pt>
                  <c:pt idx="26">
                    <c:v>1.741594166274105E-2</c:v>
                  </c:pt>
                  <c:pt idx="27">
                    <c:v>1.7509711705222333E-2</c:v>
                  </c:pt>
                  <c:pt idx="28">
                    <c:v>1.7599520561651667E-2</c:v>
                  </c:pt>
                  <c:pt idx="29">
                    <c:v>1.7511217433405377E-2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raw!$A$2:$A$31</c:f>
              <c:numCache>
                <c:formatCode>General</c:formatCode>
                <c:ptCount val="30"/>
                <c:pt idx="0">
                  <c:v>1</c:v>
                </c:pt>
                <c:pt idx="1">
                  <c:v>11</c:v>
                </c:pt>
                <c:pt idx="2">
                  <c:v>21</c:v>
                </c:pt>
                <c:pt idx="3">
                  <c:v>31</c:v>
                </c:pt>
                <c:pt idx="4">
                  <c:v>41</c:v>
                </c:pt>
                <c:pt idx="5">
                  <c:v>51</c:v>
                </c:pt>
                <c:pt idx="6">
                  <c:v>61</c:v>
                </c:pt>
                <c:pt idx="7">
                  <c:v>71</c:v>
                </c:pt>
                <c:pt idx="8">
                  <c:v>81</c:v>
                </c:pt>
                <c:pt idx="9">
                  <c:v>91</c:v>
                </c:pt>
                <c:pt idx="10">
                  <c:v>101</c:v>
                </c:pt>
                <c:pt idx="11">
                  <c:v>111</c:v>
                </c:pt>
                <c:pt idx="12">
                  <c:v>121</c:v>
                </c:pt>
                <c:pt idx="13">
                  <c:v>131</c:v>
                </c:pt>
                <c:pt idx="14">
                  <c:v>141</c:v>
                </c:pt>
                <c:pt idx="15">
                  <c:v>151</c:v>
                </c:pt>
                <c:pt idx="16">
                  <c:v>161</c:v>
                </c:pt>
                <c:pt idx="17">
                  <c:v>171</c:v>
                </c:pt>
                <c:pt idx="18">
                  <c:v>181</c:v>
                </c:pt>
                <c:pt idx="19">
                  <c:v>191</c:v>
                </c:pt>
                <c:pt idx="20">
                  <c:v>201</c:v>
                </c:pt>
                <c:pt idx="21">
                  <c:v>211</c:v>
                </c:pt>
                <c:pt idx="22">
                  <c:v>221</c:v>
                </c:pt>
                <c:pt idx="23">
                  <c:v>231</c:v>
                </c:pt>
                <c:pt idx="24">
                  <c:v>241</c:v>
                </c:pt>
                <c:pt idx="25">
                  <c:v>251</c:v>
                </c:pt>
                <c:pt idx="26">
                  <c:v>261</c:v>
                </c:pt>
                <c:pt idx="27">
                  <c:v>271</c:v>
                </c:pt>
                <c:pt idx="28">
                  <c:v>281</c:v>
                </c:pt>
                <c:pt idx="29">
                  <c:v>284</c:v>
                </c:pt>
              </c:numCache>
            </c:numRef>
          </c:cat>
          <c:val>
            <c:numRef>
              <c:f>raw!$C$2:$C$31</c:f>
              <c:numCache>
                <c:formatCode>General</c:formatCode>
                <c:ptCount val="30"/>
                <c:pt idx="0">
                  <c:v>9.5229999999999995E-2</c:v>
                </c:pt>
                <c:pt idx="1">
                  <c:v>0.90108999999999995</c:v>
                </c:pt>
                <c:pt idx="2">
                  <c:v>0.91677600000000004</c:v>
                </c:pt>
                <c:pt idx="3">
                  <c:v>0.91892399999999996</c:v>
                </c:pt>
                <c:pt idx="4">
                  <c:v>0.91850399999999999</c:v>
                </c:pt>
                <c:pt idx="5">
                  <c:v>0.91629799999999995</c:v>
                </c:pt>
                <c:pt idx="6">
                  <c:v>0.91730800000000001</c:v>
                </c:pt>
                <c:pt idx="7">
                  <c:v>0.91998199999999997</c:v>
                </c:pt>
                <c:pt idx="8">
                  <c:v>0.91934400000000005</c:v>
                </c:pt>
                <c:pt idx="9">
                  <c:v>0.91851000000000005</c:v>
                </c:pt>
                <c:pt idx="10">
                  <c:v>0.92057599999999995</c:v>
                </c:pt>
                <c:pt idx="11">
                  <c:v>0.92024399999999995</c:v>
                </c:pt>
                <c:pt idx="12">
                  <c:v>0.91984600000000005</c:v>
                </c:pt>
                <c:pt idx="13">
                  <c:v>0.92232800000000004</c:v>
                </c:pt>
                <c:pt idx="14">
                  <c:v>0.92339400000000005</c:v>
                </c:pt>
                <c:pt idx="15">
                  <c:v>0.92442000000000002</c:v>
                </c:pt>
                <c:pt idx="16">
                  <c:v>0.92380200000000001</c:v>
                </c:pt>
                <c:pt idx="17">
                  <c:v>0.92666800000000005</c:v>
                </c:pt>
                <c:pt idx="18">
                  <c:v>0.92592399999999997</c:v>
                </c:pt>
                <c:pt idx="19">
                  <c:v>0.92684999999999995</c:v>
                </c:pt>
                <c:pt idx="20">
                  <c:v>0.92515800000000004</c:v>
                </c:pt>
                <c:pt idx="21">
                  <c:v>0.92599399999999998</c:v>
                </c:pt>
                <c:pt idx="22">
                  <c:v>0.92473399999999994</c:v>
                </c:pt>
                <c:pt idx="23">
                  <c:v>0.92300800000000005</c:v>
                </c:pt>
                <c:pt idx="24">
                  <c:v>0.92476000000000003</c:v>
                </c:pt>
                <c:pt idx="25">
                  <c:v>0.92518199999999995</c:v>
                </c:pt>
                <c:pt idx="26">
                  <c:v>0.92652400000000001</c:v>
                </c:pt>
                <c:pt idx="27">
                  <c:v>0.927014</c:v>
                </c:pt>
                <c:pt idx="28">
                  <c:v>0.92647400000000002</c:v>
                </c:pt>
                <c:pt idx="29">
                  <c:v>0.92660799999999999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DD-4B30-803D-DC97EFCB79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1184336"/>
        <c:axId val="501180400"/>
      </c:barChart>
      <c:catAx>
        <c:axId val="50118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180400"/>
        <c:crosses val="autoZero"/>
        <c:auto val="1"/>
        <c:lblAlgn val="ctr"/>
        <c:lblOffset val="100"/>
        <c:noMultiLvlLbl val="0"/>
      </c:catAx>
      <c:valAx>
        <c:axId val="5011804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184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b="1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Sheet1!$B$13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Sheet1!$A$14:$A$15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Sheet1!$B$14:$B$15</c:f>
              <c:numCache>
                <c:formatCode>General</c:formatCode>
                <c:ptCount val="2"/>
                <c:pt idx="0">
                  <c:v>0.9</c:v>
                </c:pt>
                <c:pt idx="1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FA-47A6-8CFB-51698CA395BB}"/>
            </c:ext>
          </c:extLst>
        </c:ser>
        <c:ser>
          <c:idx val="1"/>
          <c:order val="1"/>
          <c:tx>
            <c:strRef>
              <c:f>Sheet1!$C$13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Sheet1!$A$14:$A$15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Sheet1!$C$14:$C$15</c:f>
              <c:numCache>
                <c:formatCode>General</c:formatCode>
                <c:ptCount val="2"/>
                <c:pt idx="0">
                  <c:v>0.93</c:v>
                </c:pt>
                <c:pt idx="1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FA-47A6-8CFB-51698CA395BB}"/>
            </c:ext>
          </c:extLst>
        </c:ser>
        <c:ser>
          <c:idx val="2"/>
          <c:order val="2"/>
          <c:tx>
            <c:strRef>
              <c:f>Sheet1!$D$13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Sheet1!$A$14:$A$15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Sheet1!$D$14:$D$15</c:f>
              <c:numCache>
                <c:formatCode>General</c:formatCode>
                <c:ptCount val="2"/>
                <c:pt idx="0">
                  <c:v>0.97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FA-47A6-8CFB-51698CA395B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8070560"/>
        <c:axId val="488072200"/>
      </c:barChart>
      <c:catAx>
        <c:axId val="48807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2200"/>
        <c:crosses val="autoZero"/>
        <c:auto val="1"/>
        <c:lblAlgn val="ctr"/>
        <c:lblOffset val="100"/>
        <c:noMultiLvlLbl val="0"/>
      </c:catAx>
      <c:valAx>
        <c:axId val="4880722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05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b="1"/>
              <a:t>Precision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Sheet1!$A$23:$A$24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Sheet1!$B$23:$B$24</c:f>
              <c:numCache>
                <c:formatCode>General</c:formatCode>
                <c:ptCount val="2"/>
                <c:pt idx="0">
                  <c:v>0.84</c:v>
                </c:pt>
                <c:pt idx="1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F3-4BBF-9583-C72F239D216C}"/>
            </c:ext>
          </c:extLst>
        </c:ser>
        <c:ser>
          <c:idx val="1"/>
          <c:order val="1"/>
          <c:tx>
            <c:strRef>
              <c:f>Sheet1!$C$22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Sheet1!$A$23:$A$24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Sheet1!$C$23:$C$24</c:f>
              <c:numCache>
                <c:formatCode>General</c:formatCode>
                <c:ptCount val="2"/>
                <c:pt idx="0">
                  <c:v>0.92</c:v>
                </c:pt>
                <c:pt idx="1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F3-4BBF-9583-C72F239D216C}"/>
            </c:ext>
          </c:extLst>
        </c:ser>
        <c:ser>
          <c:idx val="2"/>
          <c:order val="2"/>
          <c:tx>
            <c:strRef>
              <c:f>Sheet1!$D$22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Sheet1!$A$23:$A$24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Sheet1!$D$23:$D$24</c:f>
              <c:numCache>
                <c:formatCode>General</c:formatCode>
                <c:ptCount val="2"/>
                <c:pt idx="0">
                  <c:v>0.97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F3-4BBF-9583-C72F239D21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88070560"/>
        <c:axId val="488072200"/>
      </c:barChart>
      <c:catAx>
        <c:axId val="48807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2200"/>
        <c:crosses val="autoZero"/>
        <c:auto val="1"/>
        <c:lblAlgn val="ctr"/>
        <c:lblOffset val="100"/>
        <c:noMultiLvlLbl val="0"/>
      </c:catAx>
      <c:valAx>
        <c:axId val="4880722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05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b="1"/>
              <a:t>Recall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Sheet1!$B$42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Sheet1!$B$43:$B$44</c:f>
              <c:numCache>
                <c:formatCode>General</c:formatCode>
                <c:ptCount val="2"/>
                <c:pt idx="0">
                  <c:v>0.82</c:v>
                </c:pt>
                <c:pt idx="1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03-407E-8025-5619B84592E9}"/>
            </c:ext>
          </c:extLst>
        </c:ser>
        <c:ser>
          <c:idx val="1"/>
          <c:order val="1"/>
          <c:tx>
            <c:strRef>
              <c:f>Sheet1!$C$42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Sheet1!$C$43:$C$44</c:f>
              <c:numCache>
                <c:formatCode>General</c:formatCode>
                <c:ptCount val="2"/>
                <c:pt idx="0">
                  <c:v>0.9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03-407E-8025-5619B84592E9}"/>
            </c:ext>
          </c:extLst>
        </c:ser>
        <c:ser>
          <c:idx val="2"/>
          <c:order val="2"/>
          <c:tx>
            <c:strRef>
              <c:f>Sheet1!$D$42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Sheet1!$A$43:$A$44</c:f>
              <c:strCache>
                <c:ptCount val="2"/>
                <c:pt idx="0">
                  <c:v>dFC</c:v>
                </c:pt>
                <c:pt idx="1">
                  <c:v>ROI timeseries</c:v>
                </c:pt>
              </c:strCache>
            </c:strRef>
          </c:cat>
          <c:val>
            <c:numRef>
              <c:f>Sheet1!$D$43:$D$44</c:f>
              <c:numCache>
                <c:formatCode>General</c:formatCode>
                <c:ptCount val="2"/>
                <c:pt idx="0">
                  <c:v>0.94</c:v>
                </c:pt>
                <c:pt idx="1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03-407E-8025-5619B84592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88070560"/>
        <c:axId val="488072200"/>
      </c:barChart>
      <c:catAx>
        <c:axId val="48807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2200"/>
        <c:crosses val="autoZero"/>
        <c:auto val="1"/>
        <c:lblAlgn val="ctr"/>
        <c:lblOffset val="100"/>
        <c:noMultiLvlLbl val="0"/>
      </c:catAx>
      <c:valAx>
        <c:axId val="4880722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0705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5CB24-22FE-402B-81FC-46EE7C18DF4E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98CB2-5D78-46B3-81DD-1C8C0FB478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229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 Minority Over-sampling Technique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C1C69-F264-47BF-BACF-8F359087E20D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9051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 Minority Over-sampling Technique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C1C69-F264-47BF-BACF-8F359087E20D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3643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Macro: Calculate metrics for each label, and find their unweighted mean. This does not take label imbalance into account.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= (TP + TN) / Total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 = TP / (TP + FP)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= TP / (TP + FN)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C1C69-F264-47BF-BACF-8F359087E20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316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0B4B-CFA5-4891-AD46-6E1CB9B7E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2DF32-D10B-4D03-BBC3-58D798FCA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8A039-039A-49A6-91D1-44FBAABE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F873-AFA0-42AC-AD03-9FD22728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91D9B-318B-429A-9FAF-DCB893AD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382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2B16-C41C-4266-B539-7B9E3D2B4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D2E29-8CD1-425C-AE62-97A58FE5F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748DF-0C5E-4124-BC8B-DC7249CF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36628-3AA2-4CE3-A782-BB2EBF114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BF78-C85F-43E1-81F9-894713EE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756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6FB1F3-D4EF-4216-9553-85A49B60F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1524E-1E36-4A10-9A54-08BAFB7D2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EE9C9-C7D5-4D57-B605-22F80D83F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46421-BC19-488C-A41E-831DA143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74E15-3E6D-4287-A10C-2BB66ABB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501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C2F4-69EF-4A00-9536-D93A8AE5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D8395-0B36-4B61-B6FD-E336ACBAB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CD313-92BB-415D-BDE3-CF16DD11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6765D-47D6-4E26-ADCA-086433A9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8DB1B-FE9B-4D15-830D-499B8216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362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B73D-0293-4420-9E23-4530B129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275B3-7055-4EB9-AD7F-B1A61E4A8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2E133-8CF9-46A4-A094-38ED078D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5D6C-DAAF-4E94-84F7-02988B45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159D3-1AFB-4691-81A8-7D8E50B5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1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32E-4303-4277-B32B-42CE15E0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A7441-1E7E-44F9-883A-97188282F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193F9-C6AC-41CA-89CE-FB28A9116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A9854-3624-4A70-BC40-C2621F2E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952A3-4C7E-491E-9113-E325D97C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CDEB7-D55D-4ACF-828B-F2BC69BF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23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679A-3BB7-4740-A753-D6F67EE6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1C343-12EC-4E6E-81E2-BBCB5D2A9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E3D73-82BD-414C-BC64-D4C625E2E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1D58D-080A-42FD-BA14-AAEAFE6E8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7E187-A8EF-4CFA-AAA5-EF2812A7C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2C40A-2F68-427D-8232-7BC49ED0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F7AB2-38C6-4C17-996E-D2D5B911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AB440E-A0C1-490C-96C6-E8843209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528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0865-51D7-4A67-8CD9-1F05BCCE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F47BDD-9EB8-4E3D-B24B-F8EEA4F7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86B2C-2AC8-4D8B-81EB-6131FAEA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62577-DBF4-4A21-9C9B-FF64EE3D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659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1DC52F-082E-497A-8DBB-D3E0BD63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4AD97-9F03-45AD-A201-A871B539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10F9F-EB36-45E6-8F3F-2F173334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845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5AC5-CEC0-4A9F-90FC-2DC0BB06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67D23-7A97-4BFB-81DC-8864ADA0E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1C207-8AF6-4935-BB8E-24162B594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7D215-4753-44A5-BE04-CD6C0714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4C024-5A22-449B-B24C-35F2EA41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75CB2-082B-44D5-AF33-58D83A7C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194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EF9E-10E9-4670-A319-689137D65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18F15-F991-41B0-98C7-FF19D54B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8E5D5-E2FA-4822-B024-F696026D7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78A15-1F54-4804-A243-EA75C667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FB77F-3C95-4489-A952-78DA7B59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F1A69-6B83-4700-BBBA-BF66A615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434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47B24-8B2C-4109-BA21-C31FC986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8F2A5-4D47-4EA8-824D-18263826C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75303-4CCB-4CEF-AEA9-2A840B8F7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5099F-F7B0-4197-AD9A-F06429630506}" type="datetimeFigureOut">
              <a:rPr lang="en-SG" smtClean="0"/>
              <a:t>29/4/2020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9046B-54EE-43DB-BED0-2D73ED43A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3CEC-3398-404D-BC7D-373A702B8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40B89-6AF4-4517-B9F1-A70351B2E9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57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ubmed/2898161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898161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04E8-698F-44F5-A677-2CFF06D2A5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7E237-EF3E-4347-BB5B-2E291ED654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err="1"/>
              <a:t>Studyforrest_dFC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6175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D7DC-1141-44CD-AEB3-D19BFD1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456089A-330E-4079-ADF2-2914F7DBC2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9984671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DE16A4E-6659-47DA-875F-21E5E698C06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0910824"/>
              </p:ext>
            </p:extLst>
          </p:nvPr>
        </p:nvGraphicFramePr>
        <p:xfrm>
          <a:off x="6172200" y="1825625"/>
          <a:ext cx="5181600" cy="211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FAB231F-09E9-4238-879E-7B141BC464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734320"/>
              </p:ext>
            </p:extLst>
          </p:nvPr>
        </p:nvGraphicFramePr>
        <p:xfrm>
          <a:off x="6172200" y="3940176"/>
          <a:ext cx="5181600" cy="211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9463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B9F7-F7C6-40F4-BAD4-D4E30E10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D4007-D80C-4369-95C0-C0263C70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For each PC, the weights of each ROI-to-ROI connection are plotted as a 419-by-419 heatmap, with each ROI further grouped into 9 networks.</a:t>
            </a:r>
          </a:p>
          <a:p>
            <a:r>
              <a:rPr lang="en-SG" dirty="0"/>
              <a:t>The subsequent plots are </a:t>
            </a:r>
            <a:r>
              <a:rPr lang="en-SG" dirty="0" err="1"/>
              <a:t>thresholded</a:t>
            </a:r>
            <a:r>
              <a:rPr lang="en-SG" dirty="0"/>
              <a:t> to show the top 10%, in terms of absolute weight, of the importance of each connection between ROIs towards each PC.</a:t>
            </a:r>
          </a:p>
        </p:txBody>
      </p:sp>
    </p:spTree>
    <p:extLst>
      <p:ext uri="{BB962C8B-B14F-4D97-AF65-F5344CB8AC3E}">
        <p14:creationId xmlns:p14="http://schemas.microsoft.com/office/powerpoint/2010/main" val="179585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B7FA8-41CA-4D2C-A70F-A2C9D7E06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CAE1C1DF-16CA-457F-9A11-F9EEA5FE8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23945-C5BD-48C8-BBC4-F2842703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B21-FD05-4C5B-A94A-EF2CF17ABD37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1C5E7-CB60-4BC8-ABCC-F46B2BB29E7B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7A1D2-F2DC-48FA-928C-4D271D31BD6F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A3EB9-90CF-4B2E-967E-6DE5F451CEE6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2B5EB-5570-4AA9-AE4A-B8B10895FF46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B25E4-9B8D-4EB4-9694-4376FFCE533C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0E767-4D69-41BD-8AE1-67F3C387A1D2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A601B-F4D6-4147-AF36-6C96A0E2E70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46F9F-07F8-43AF-A5CA-2B1F10692BA3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99853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25797-E58C-4BCC-8919-10E2BBB18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D3E6E3-F17E-4DE0-B2DD-5E04FC792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9163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C298D26-3A69-4482-97DE-59654FFEF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4907F0-CB78-4151-87E9-DA3EE9800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2699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0032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B5A935E-7983-43A8-9EFE-8E5B58E1F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1693"/>
            <a:ext cx="6958987" cy="504000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EB070F-0191-4A26-BE53-33DFF031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1693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1232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fruit&#10;&#10;Description automatically generated">
            <a:extLst>
              <a:ext uri="{FF2B5EF4-FFF2-40B4-BE49-F238E27FC236}">
                <a16:creationId xmlns:a16="http://schemas.microsoft.com/office/drawing/2014/main" id="{EA4966EC-BB1D-4E75-896E-6371546CB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2B9C7F3-83B5-4C0B-9011-26A3B9F7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292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A547ECC-08D0-4C78-895B-8E5A34801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3AF327B-58CD-4968-99D2-E4372E891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4560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FB19446-8712-48F3-9F32-4B435309C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57B3C7-B72C-4422-B853-CE8C917E2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38340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3B5F967-DBDE-46F9-BC8D-9CD45D9BA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5907F2-5C1D-47F2-98AB-E5CB9DC73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989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E9D9-B71C-4BCD-9E6A-54CAB238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5CC3-20CD-4334-B784-A3B4780CC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Data were collected from the </a:t>
            </a:r>
            <a:r>
              <a:rPr lang="en-SG" dirty="0" err="1"/>
              <a:t>studyforrest</a:t>
            </a:r>
            <a:r>
              <a:rPr lang="en-SG" dirty="0"/>
              <a:t> project (studyforrest.org)</a:t>
            </a:r>
          </a:p>
          <a:p>
            <a:r>
              <a:rPr lang="en-SG" dirty="0"/>
              <a:t>15 Participants were scanned using MRI while watching the entirety of the movie Forrest Gump</a:t>
            </a:r>
          </a:p>
          <a:p>
            <a:r>
              <a:rPr lang="en-SG" dirty="0"/>
              <a:t>fMRI activity were collected across the whole movie in 8 runs, in intervals (i.e. TRs) of 2 seconds</a:t>
            </a:r>
          </a:p>
          <a:p>
            <a:r>
              <a:rPr lang="en-SG" dirty="0" err="1"/>
              <a:t>dFC</a:t>
            </a:r>
            <a:r>
              <a:rPr lang="en-SG" dirty="0"/>
              <a:t> was calculated by taking a window of activity divided equally around the time point of interest, and then correlating the activity in this window amongst the 419 ROIs as delineated in </a:t>
            </a:r>
            <a:r>
              <a:rPr lang="en-SG" dirty="0">
                <a:hlinkClick r:id="rId2"/>
              </a:rPr>
              <a:t>Schaefer2018</a:t>
            </a:r>
            <a:r>
              <a:rPr lang="en-SG" dirty="0"/>
              <a:t>.</a:t>
            </a:r>
          </a:p>
          <a:p>
            <a:r>
              <a:rPr lang="en-SG" dirty="0"/>
              <a:t>ROI activity was simply the amplitude of the BOLD signal for each of the 419 ROIs at the corresponding timepoint (i.e. TR) of interest.</a:t>
            </a:r>
          </a:p>
        </p:txBody>
      </p:sp>
    </p:spTree>
    <p:extLst>
      <p:ext uri="{BB962C8B-B14F-4D97-AF65-F5344CB8AC3E}">
        <p14:creationId xmlns:p14="http://schemas.microsoft.com/office/powerpoint/2010/main" val="2368631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8605580-94B1-40ED-98E2-F0895374D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8AB788-6B25-4151-BB42-E4B996418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0548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D70DEE3-AEF1-4430-906C-ECE8FE9A8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6" y="1690688"/>
            <a:ext cx="6958987" cy="5040000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F70653-233D-48A3-B661-939FD1794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5" y="1690688"/>
            <a:ext cx="6958988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B4B7F-4421-4DA0-B431-C2CD1F8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PC10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847A-1D69-42D0-A4C8-55C7926C3418}"/>
              </a:ext>
            </a:extLst>
          </p:cNvPr>
          <p:cNvSpPr txBox="1"/>
          <p:nvPr/>
        </p:nvSpPr>
        <p:spPr>
          <a:xfrm>
            <a:off x="3362326" y="1838325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TempPar</a:t>
            </a:r>
            <a:endParaRPr lang="en-SG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592A3-0CD4-4215-9F66-AC7910E54F65}"/>
              </a:ext>
            </a:extLst>
          </p:cNvPr>
          <p:cNvSpPr txBox="1"/>
          <p:nvPr/>
        </p:nvSpPr>
        <p:spPr>
          <a:xfrm>
            <a:off x="3362325" y="2293739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5D00-A456-4DA7-BB44-65FDDF795880}"/>
              </a:ext>
            </a:extLst>
          </p:cNvPr>
          <p:cNvSpPr txBox="1"/>
          <p:nvPr/>
        </p:nvSpPr>
        <p:spPr>
          <a:xfrm>
            <a:off x="3362325" y="2931914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FC941-18CA-46AC-8FCE-F836018F2925}"/>
              </a:ext>
            </a:extLst>
          </p:cNvPr>
          <p:cNvSpPr txBox="1"/>
          <p:nvPr/>
        </p:nvSpPr>
        <p:spPr>
          <a:xfrm>
            <a:off x="3362325" y="3374826"/>
            <a:ext cx="85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Limbic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CD34-6D01-4C0E-AC22-6DF05ABBC0CC}"/>
              </a:ext>
            </a:extLst>
          </p:cNvPr>
          <p:cNvSpPr txBox="1"/>
          <p:nvPr/>
        </p:nvSpPr>
        <p:spPr>
          <a:xfrm>
            <a:off x="2986089" y="37296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Sal/</a:t>
            </a:r>
            <a:r>
              <a:rPr lang="en-SG" sz="1400" dirty="0" err="1"/>
              <a:t>VentAttn</a:t>
            </a:r>
            <a:endParaRPr lang="en-SG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B070A-B4FA-4A82-A8F6-669B44B90840}"/>
              </a:ext>
            </a:extLst>
          </p:cNvPr>
          <p:cNvSpPr txBox="1"/>
          <p:nvPr/>
        </p:nvSpPr>
        <p:spPr>
          <a:xfrm>
            <a:off x="2976564" y="4192274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DorsAttn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1C645-1FE5-46A2-9C97-C5A17469AF7D}"/>
              </a:ext>
            </a:extLst>
          </p:cNvPr>
          <p:cNvSpPr txBox="1"/>
          <p:nvPr/>
        </p:nvSpPr>
        <p:spPr>
          <a:xfrm>
            <a:off x="2976564" y="478643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SomMot</a:t>
            </a:r>
            <a:endParaRPr lang="en-SG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CF9D8-96CB-4B29-B749-2AE092696F51}"/>
              </a:ext>
            </a:extLst>
          </p:cNvPr>
          <p:cNvSpPr txBox="1"/>
          <p:nvPr/>
        </p:nvSpPr>
        <p:spPr>
          <a:xfrm>
            <a:off x="2976564" y="5313246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Visual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C0DB-4EFB-4C09-9F39-A44A7B569811}"/>
              </a:ext>
            </a:extLst>
          </p:cNvPr>
          <p:cNvSpPr txBox="1"/>
          <p:nvPr/>
        </p:nvSpPr>
        <p:spPr>
          <a:xfrm>
            <a:off x="2976564" y="5671725"/>
            <a:ext cx="122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 err="1"/>
              <a:t>Subcort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94117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15F3-3B30-4942-9B75-9954DF53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F42F9-3E5F-42A0-8B28-537239812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It would seem that connectivity between brain regions tend to be better in capturing information of the movie scene being viewed, rather than just the pattern of activity.</a:t>
            </a:r>
          </a:p>
          <a:p>
            <a:r>
              <a:rPr lang="en-SG" dirty="0"/>
              <a:t>The PC plots show that the connections </a:t>
            </a:r>
            <a:r>
              <a:rPr lang="en-SG" i="1" dirty="0"/>
              <a:t>between</a:t>
            </a:r>
            <a:r>
              <a:rPr lang="en-SG" dirty="0"/>
              <a:t> the Visual network and other networks, not just </a:t>
            </a:r>
            <a:r>
              <a:rPr lang="en-SG" i="1" dirty="0"/>
              <a:t>within</a:t>
            </a:r>
            <a:r>
              <a:rPr lang="en-SG" dirty="0"/>
              <a:t> the Visual network, tend to be more important in representing movie scenes.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856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3426-DD70-49B7-818D-40B7A09E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Question and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7DB9-1993-481A-B1DF-CD6DF888D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Does the pattern of connectivity between different brain regions, or the simple pattern of neural activity of brain regions, be better representative of movie scenes?</a:t>
            </a:r>
          </a:p>
          <a:p>
            <a:pPr lvl="1"/>
            <a:r>
              <a:rPr lang="en-SG" dirty="0"/>
              <a:t>Connectivity measures how </a:t>
            </a:r>
            <a:r>
              <a:rPr lang="en-SG" i="1" dirty="0"/>
              <a:t>related</a:t>
            </a:r>
            <a:r>
              <a:rPr lang="en-SG" dirty="0"/>
              <a:t> patterns of activities are, not the magnitude of activity per se.</a:t>
            </a:r>
          </a:p>
          <a:p>
            <a:r>
              <a:rPr lang="en-SG" dirty="0"/>
              <a:t>Compare dynamic functional connectivity (</a:t>
            </a:r>
            <a:r>
              <a:rPr lang="en-SG" dirty="0" err="1"/>
              <a:t>dFC</a:t>
            </a:r>
            <a:r>
              <a:rPr lang="en-SG" dirty="0"/>
              <a:t>) against the pattern of BOLD activity at each ROI.</a:t>
            </a:r>
          </a:p>
        </p:txBody>
      </p:sp>
    </p:spTree>
    <p:extLst>
      <p:ext uri="{BB962C8B-B14F-4D97-AF65-F5344CB8AC3E}">
        <p14:creationId xmlns:p14="http://schemas.microsoft.com/office/powerpoint/2010/main" val="29839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1B9D-743B-4CE1-B9C2-2499D29D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ROI delineation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1AB92A97-CE30-4744-B925-8F3B48390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4" t="69537"/>
          <a:stretch/>
        </p:blipFill>
        <p:spPr>
          <a:xfrm>
            <a:off x="838200" y="1798567"/>
            <a:ext cx="5804899" cy="394584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796AF-4FCC-451C-A0E2-AE08A044B375}"/>
              </a:ext>
            </a:extLst>
          </p:cNvPr>
          <p:cNvSpPr txBox="1"/>
          <p:nvPr/>
        </p:nvSpPr>
        <p:spPr>
          <a:xfrm>
            <a:off x="7306236" y="1857952"/>
            <a:ext cx="40475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human brain divided into 419 regions of interest (ROI). Figure adapted from </a:t>
            </a:r>
            <a:r>
              <a:rPr lang="en-SG" dirty="0">
                <a:hlinkClick r:id="rId3"/>
              </a:rPr>
              <a:t>Schaefer2018</a:t>
            </a:r>
            <a:r>
              <a:rPr lang="en-SG" dirty="0"/>
              <a:t>.</a:t>
            </a:r>
          </a:p>
          <a:p>
            <a:endParaRPr lang="en-SG" dirty="0"/>
          </a:p>
          <a:p>
            <a:r>
              <a:rPr lang="en-SG" dirty="0"/>
              <a:t>The neural activity within each ROI changes across time, and can be measured using MRI.</a:t>
            </a:r>
          </a:p>
          <a:p>
            <a:endParaRPr lang="en-SG" dirty="0"/>
          </a:p>
          <a:p>
            <a:r>
              <a:rPr lang="en-SG" dirty="0"/>
              <a:t>Functional Connectivity (FC) correlates the activity of each ROI across time in a pairwise fashion with remaining ROIs, resulting in a 87,571 (lower-half of a 419-by-419 correlation matrix) unique correlations.</a:t>
            </a:r>
          </a:p>
        </p:txBody>
      </p:sp>
    </p:spTree>
    <p:extLst>
      <p:ext uri="{BB962C8B-B14F-4D97-AF65-F5344CB8AC3E}">
        <p14:creationId xmlns:p14="http://schemas.microsoft.com/office/powerpoint/2010/main" val="217429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F820-A4B7-4A09-BC19-81AEDA47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 of comparison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9F933-9419-439C-9BD4-59DB4B962D8D}"/>
              </a:ext>
            </a:extLst>
          </p:cNvPr>
          <p:cNvSpPr txBox="1"/>
          <p:nvPr/>
        </p:nvSpPr>
        <p:spPr>
          <a:xfrm>
            <a:off x="382309" y="2539847"/>
            <a:ext cx="22203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 err="1"/>
              <a:t>dFCs</a:t>
            </a:r>
            <a:r>
              <a:rPr lang="en-SG" dirty="0"/>
              <a:t> vectorised by TR</a:t>
            </a:r>
            <a:br>
              <a:rPr lang="en-SG" dirty="0"/>
            </a:br>
            <a:r>
              <a:rPr lang="en-SG" dirty="0"/>
              <a:t>(2,956-by-87,517)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8A29E-D792-4D4A-BDFC-1D03BD6A6FD9}"/>
              </a:ext>
            </a:extLst>
          </p:cNvPr>
          <p:cNvSpPr txBox="1"/>
          <p:nvPr/>
        </p:nvSpPr>
        <p:spPr>
          <a:xfrm>
            <a:off x="1413642" y="3671823"/>
            <a:ext cx="22203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/>
              <a:t>ROI Timeseries by TR</a:t>
            </a:r>
          </a:p>
          <a:p>
            <a:pPr algn="ctr"/>
            <a:r>
              <a:rPr lang="en-SG" dirty="0"/>
              <a:t>(2,956-by-419)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74EBC-4044-4C14-B2FD-98D8B8ACC5D2}"/>
              </a:ext>
            </a:extLst>
          </p:cNvPr>
          <p:cNvSpPr txBox="1"/>
          <p:nvPr/>
        </p:nvSpPr>
        <p:spPr>
          <a:xfrm>
            <a:off x="2965232" y="2539847"/>
            <a:ext cx="196937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/>
              <a:t>PCA</a:t>
            </a:r>
          </a:p>
          <a:p>
            <a:pPr algn="ctr"/>
            <a:r>
              <a:rPr lang="en-SG" dirty="0"/>
              <a:t>(2,956-by-10)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3A8FD-5416-4EF9-B958-49AE15DDB8C4}"/>
              </a:ext>
            </a:extLst>
          </p:cNvPr>
          <p:cNvSpPr txBox="1"/>
          <p:nvPr/>
        </p:nvSpPr>
        <p:spPr>
          <a:xfrm>
            <a:off x="5552090" y="3093558"/>
            <a:ext cx="132430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/>
              <a:t>Train/test split</a:t>
            </a:r>
          </a:p>
          <a:p>
            <a:pPr algn="ctr"/>
            <a:r>
              <a:rPr lang="en-SG" dirty="0"/>
              <a:t>(80% train)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60D53-9407-4820-BFAD-F09D32681C12}"/>
              </a:ext>
            </a:extLst>
          </p:cNvPr>
          <p:cNvSpPr txBox="1"/>
          <p:nvPr/>
        </p:nvSpPr>
        <p:spPr>
          <a:xfrm>
            <a:off x="7186448" y="3229429"/>
            <a:ext cx="132430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/>
              <a:t>SMOTE (Train)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BDCD4-F0AB-4007-A95A-29114BB88301}"/>
              </a:ext>
            </a:extLst>
          </p:cNvPr>
          <p:cNvSpPr txBox="1"/>
          <p:nvPr/>
        </p:nvSpPr>
        <p:spPr>
          <a:xfrm>
            <a:off x="8752487" y="3229430"/>
            <a:ext cx="132430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 err="1"/>
              <a:t>XGBoost</a:t>
            </a:r>
            <a:r>
              <a:rPr lang="en-SG" dirty="0"/>
              <a:t> (Train)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CF79-EA66-4C20-B5D6-7397C9C647A0}"/>
              </a:ext>
            </a:extLst>
          </p:cNvPr>
          <p:cNvSpPr txBox="1"/>
          <p:nvPr/>
        </p:nvSpPr>
        <p:spPr>
          <a:xfrm>
            <a:off x="10318536" y="3229430"/>
            <a:ext cx="132430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/>
              <a:t>Test</a:t>
            </a:r>
          </a:p>
          <a:p>
            <a:pPr algn="ctr"/>
            <a:r>
              <a:rPr lang="en-SG" dirty="0"/>
              <a:t>(20% test)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D6D310-ABED-4F4B-8A59-273A8D9368E1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602619" y="2863013"/>
            <a:ext cx="3626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70B784-2EB9-4930-B5FD-C5997933631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34607" y="2863013"/>
            <a:ext cx="617483" cy="6922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38854B-0EB1-4558-9151-3BFB64C71C2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633952" y="3555223"/>
            <a:ext cx="1918138" cy="439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F487EC-749F-4E66-B1BA-473E092AAD8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876393" y="3552595"/>
            <a:ext cx="310055" cy="2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907FAC-8F63-4840-B7CE-383336C974B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51" y="3552595"/>
            <a:ext cx="24173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CB7150-4334-483A-8F22-B9406D36BB1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0076790" y="3552596"/>
            <a:ext cx="2417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321F867-D9EC-4218-B930-7CAEDE603B41}"/>
              </a:ext>
            </a:extLst>
          </p:cNvPr>
          <p:cNvSpPr txBox="1"/>
          <p:nvPr/>
        </p:nvSpPr>
        <p:spPr>
          <a:xfrm>
            <a:off x="340273" y="6123543"/>
            <a:ext cx="641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Data were transformed/normalised and averaged across subjects.</a:t>
            </a:r>
          </a:p>
        </p:txBody>
      </p:sp>
    </p:spTree>
    <p:extLst>
      <p:ext uri="{BB962C8B-B14F-4D97-AF65-F5344CB8AC3E}">
        <p14:creationId xmlns:p14="http://schemas.microsoft.com/office/powerpoint/2010/main" val="399042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A2AE-78BD-4EE3-8F94-286280CE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dFC</a:t>
            </a:r>
            <a:r>
              <a:rPr lang="en-SG" dirty="0"/>
              <a:t> data </a:t>
            </a:r>
            <a:r>
              <a:rPr lang="en-SG" dirty="0" err="1"/>
              <a:t>preperation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A7AE9-3365-47AB-88EE-5B810640B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Generated </a:t>
            </a:r>
            <a:r>
              <a:rPr lang="en-SG" dirty="0" err="1"/>
              <a:t>dFCs</a:t>
            </a:r>
            <a:r>
              <a:rPr lang="en-SG" dirty="0"/>
              <a:t> using a 55 TR (110s) window, and averaged across subjects (total 3,167 TRs across 8 runs)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Vectorised </a:t>
            </a:r>
            <a:r>
              <a:rPr lang="en-SG" dirty="0" err="1"/>
              <a:t>dFCs</a:t>
            </a:r>
            <a:r>
              <a:rPr lang="en-SG" dirty="0"/>
              <a:t> per TR into rows (i.e. created matrix of 3,167 rows by 87,571 columns)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Labelled each </a:t>
            </a:r>
            <a:r>
              <a:rPr lang="en-SG" dirty="0" err="1"/>
              <a:t>dFC</a:t>
            </a:r>
            <a:r>
              <a:rPr lang="en-SG" dirty="0"/>
              <a:t> window with the scene according to the timestamp.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Dropped rows according to the criteria below, resulting in a 2,956-by-87,571 matrix (87,572 with labels):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SG" dirty="0"/>
              <a:t>Scenes that were not consistent across the TR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SG" dirty="0"/>
              <a:t>Scenes occurred less than 10 TRs in total across all runs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Performed PCA on the 2,956-by-87,571 matrix (excluding labels), selected the first 10 PCs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SG" dirty="0"/>
              <a:t>10 PCs were selected based on repeated testing of varying number of PCs, to find the least number of PCs where accuracy and F1 scores stabilised</a:t>
            </a:r>
          </a:p>
          <a:p>
            <a:pPr marL="514350" indent="-514350">
              <a:buFont typeface="+mj-lt"/>
              <a:buAutoNum type="arabicPeriod"/>
            </a:pPr>
            <a:r>
              <a:rPr lang="en-SG" b="1" dirty="0"/>
              <a:t>Final Feature matrix: 2,956 vectorised </a:t>
            </a:r>
            <a:r>
              <a:rPr lang="en-SG" b="1" dirty="0" err="1"/>
              <a:t>dFC</a:t>
            </a:r>
            <a:r>
              <a:rPr lang="en-SG" b="1" dirty="0"/>
              <a:t> windows by 10 PCs </a:t>
            </a:r>
          </a:p>
          <a:p>
            <a:pPr marL="514350" indent="-514350">
              <a:buFont typeface="+mj-lt"/>
              <a:buAutoNum type="arabicPeriod"/>
            </a:pPr>
            <a:r>
              <a:rPr lang="en-SG" b="1" dirty="0"/>
              <a:t>Target vector: 2,956 scene labels</a:t>
            </a:r>
          </a:p>
        </p:txBody>
      </p:sp>
    </p:spTree>
    <p:extLst>
      <p:ext uri="{BB962C8B-B14F-4D97-AF65-F5344CB8AC3E}">
        <p14:creationId xmlns:p14="http://schemas.microsoft.com/office/powerpoint/2010/main" val="338692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B47C725D-205A-4F6E-B2EF-A0BF8FA710C9}"/>
              </a:ext>
            </a:extLst>
          </p:cNvPr>
          <p:cNvGraphicFramePr>
            <a:graphicFrameLocks/>
          </p:cNvGraphicFramePr>
          <p:nvPr/>
        </p:nvGraphicFramePr>
        <p:xfrm>
          <a:off x="838200" y="3631796"/>
          <a:ext cx="10515600" cy="2958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7729996-B8AF-445A-B203-0B3453FC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Selection of 10 PCs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99D1B62-2967-46D5-A1DE-7890FADA5EF0}"/>
              </a:ext>
            </a:extLst>
          </p:cNvPr>
          <p:cNvGraphicFramePr>
            <a:graphicFrameLocks/>
          </p:cNvGraphicFramePr>
          <p:nvPr/>
        </p:nvGraphicFramePr>
        <p:xfrm>
          <a:off x="838200" y="1277006"/>
          <a:ext cx="10515600" cy="2355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0F2F822-FD36-47F4-BB62-5F401CFAA009}"/>
              </a:ext>
            </a:extLst>
          </p:cNvPr>
          <p:cNvSpPr/>
          <p:nvPr/>
        </p:nvSpPr>
        <p:spPr>
          <a:xfrm>
            <a:off x="1150883" y="1650124"/>
            <a:ext cx="714703" cy="1634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FA8CB8-2071-4607-A53D-8F91CAF9E329}"/>
              </a:ext>
            </a:extLst>
          </p:cNvPr>
          <p:cNvCxnSpPr>
            <a:cxnSpLocks/>
          </p:cNvCxnSpPr>
          <p:nvPr/>
        </p:nvCxnSpPr>
        <p:spPr>
          <a:xfrm flipH="1">
            <a:off x="838200" y="3284955"/>
            <a:ext cx="312684" cy="3473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C5873D-4D65-40B2-8F0A-8D01513CACF9}"/>
              </a:ext>
            </a:extLst>
          </p:cNvPr>
          <p:cNvCxnSpPr>
            <a:cxnSpLocks/>
          </p:cNvCxnSpPr>
          <p:nvPr/>
        </p:nvCxnSpPr>
        <p:spPr>
          <a:xfrm>
            <a:off x="1865586" y="3284484"/>
            <a:ext cx="9538138" cy="3473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33C2647-EC3F-4133-896F-9A66A61E8024}"/>
              </a:ext>
            </a:extLst>
          </p:cNvPr>
          <p:cNvSpPr/>
          <p:nvPr/>
        </p:nvSpPr>
        <p:spPr>
          <a:xfrm>
            <a:off x="6096000" y="3978637"/>
            <a:ext cx="194443" cy="22165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261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A2AE-78BD-4EE3-8F94-286280CE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G" dirty="0"/>
              <a:t>ROI activity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A7AE9-3365-47AB-88EE-5B810640B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Generated averaged (standardised) timeseries of each ROI by TR across subjects (total 3,167 TRs across 8 runs)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Labelled data similarly to the </a:t>
            </a:r>
            <a:r>
              <a:rPr lang="en-SG" dirty="0" err="1"/>
              <a:t>dFC</a:t>
            </a:r>
            <a:r>
              <a:rPr lang="en-SG" dirty="0"/>
              <a:t> matrix, but DID NOT perform PCA.</a:t>
            </a:r>
          </a:p>
          <a:p>
            <a:pPr marL="514350" indent="-514350">
              <a:buFont typeface="+mj-lt"/>
              <a:buAutoNum type="arabicPeriod"/>
            </a:pPr>
            <a:r>
              <a:rPr lang="en-SG" b="1" dirty="0"/>
              <a:t>Final Feature matrix: 2,956 </a:t>
            </a:r>
            <a:r>
              <a:rPr lang="en-SG" b="1" dirty="0" err="1"/>
              <a:t>dFC</a:t>
            </a:r>
            <a:r>
              <a:rPr lang="en-SG" b="1" dirty="0"/>
              <a:t> windows by 419 ROIs</a:t>
            </a:r>
          </a:p>
          <a:p>
            <a:pPr marL="514350" indent="-514350">
              <a:buFont typeface="+mj-lt"/>
              <a:buAutoNum type="arabicPeriod"/>
            </a:pPr>
            <a:r>
              <a:rPr lang="en-SG" b="1" dirty="0"/>
              <a:t>Target vector: 2,956 scene labels</a:t>
            </a:r>
          </a:p>
        </p:txBody>
      </p:sp>
    </p:spTree>
    <p:extLst>
      <p:ext uri="{BB962C8B-B14F-4D97-AF65-F5344CB8AC3E}">
        <p14:creationId xmlns:p14="http://schemas.microsoft.com/office/powerpoint/2010/main" val="375548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A7AE-18E6-4A55-8E65-BD9139D7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Common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B869-5111-48AA-BB32-25AFAECCB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Features were randomly split into 80% train and 20% test matrices, stratified by target vector.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Synthetic data for minority classes in the Training dataset were generated using SMOTE (k neighbours = 5)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Model was trained using </a:t>
            </a:r>
            <a:r>
              <a:rPr lang="en-SG" dirty="0" err="1"/>
              <a:t>XGBoost</a:t>
            </a:r>
            <a:r>
              <a:rPr lang="en-SG" dirty="0"/>
              <a:t>, and tested on the remaining 20%.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Classification accuracy, precision and recall scores were measured.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This train/test workflow was repeated 50 times.</a:t>
            </a:r>
          </a:p>
        </p:txBody>
      </p:sp>
    </p:spTree>
    <p:extLst>
      <p:ext uri="{BB962C8B-B14F-4D97-AF65-F5344CB8AC3E}">
        <p14:creationId xmlns:p14="http://schemas.microsoft.com/office/powerpoint/2010/main" val="3107099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908</Words>
  <Application>Microsoft Office PowerPoint</Application>
  <PresentationFormat>Widescreen</PresentationFormat>
  <Paragraphs>175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Summary</vt:lpstr>
      <vt:lpstr>Data description</vt:lpstr>
      <vt:lpstr>Question and Aim</vt:lpstr>
      <vt:lpstr>ROI delineation</vt:lpstr>
      <vt:lpstr>Overview of comparison flow</vt:lpstr>
      <vt:lpstr>dFC data preperation</vt:lpstr>
      <vt:lpstr>Selection of 10 PCs</vt:lpstr>
      <vt:lpstr>ROI activity data preparation</vt:lpstr>
      <vt:lpstr>Common workflow</vt:lpstr>
      <vt:lpstr>Results</vt:lpstr>
      <vt:lpstr>PC plots</vt:lpstr>
      <vt:lpstr>PC1</vt:lpstr>
      <vt:lpstr>PC2</vt:lpstr>
      <vt:lpstr>PC3</vt:lpstr>
      <vt:lpstr>PC4</vt:lpstr>
      <vt:lpstr>PC5</vt:lpstr>
      <vt:lpstr>PC6</vt:lpstr>
      <vt:lpstr>PC7</vt:lpstr>
      <vt:lpstr>PC8</vt:lpstr>
      <vt:lpstr>PC9</vt:lpstr>
      <vt:lpstr>PC10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results</dc:title>
  <dc:creator>Xuan Kai</dc:creator>
  <cp:lastModifiedBy>Xuan Kai</cp:lastModifiedBy>
  <cp:revision>33</cp:revision>
  <dcterms:created xsi:type="dcterms:W3CDTF">2020-04-29T07:02:28Z</dcterms:created>
  <dcterms:modified xsi:type="dcterms:W3CDTF">2020-04-29T11:07:52Z</dcterms:modified>
</cp:coreProperties>
</file>